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  <p:sldMasterId id="2147483686" r:id="rId3"/>
  </p:sldMasterIdLst>
  <p:notesMasterIdLst>
    <p:notesMasterId r:id="rId38"/>
  </p:notesMasterIdLst>
  <p:sldIdLst>
    <p:sldId id="32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9144000" cy="5143500" type="screen16x9"/>
  <p:notesSz cx="6858000" cy="9144000"/>
  <p:embeddedFontLst>
    <p:embeddedFont>
      <p:font typeface="Alfa Slab One" panose="020B0604020202020204" charset="0"/>
      <p:regular r:id="rId39"/>
    </p:embeddedFont>
    <p:embeddedFont>
      <p:font typeface="Comic Sans MS" panose="030F0702030302020204" pitchFamily="66" charset="0"/>
      <p:regular r:id="rId40"/>
      <p:bold r:id="rId41"/>
      <p:italic r:id="rId42"/>
      <p:boldItalic r:id="rId43"/>
    </p:embeddedFont>
    <p:embeddedFont>
      <p:font typeface="Gill Sans MT" panose="020B0502020104020203" pitchFamily="34" charset="0"/>
      <p:regular r:id="rId44"/>
      <p:bold r:id="rId45"/>
      <p:italic r:id="rId46"/>
      <p:boldItalic r:id="rId47"/>
    </p:embeddedFont>
    <p:embeddedFont>
      <p:font typeface="Proxima Nova" panose="020B0604020202020204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  <p:embeddedFont>
      <p:font typeface="Trebuchet MS" panose="020B060302020202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5.xml"/><Relationship Id="rId51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7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0e84cf2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a0e84cf2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e42889f1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33e42889f1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f836ef5c3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3f836ef5c3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f836ef5c3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13f836ef5c3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f836ef5c3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13f836ef5c3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f836ef5c3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3f836ef5c3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3e42889f1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33e42889f1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f836ef5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13f836ef5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f836ef5c3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13f836ef5c3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f37f4ff76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5f37f4ff76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6d91cc7b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36d91cc7b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f37f4ff7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5f37f4ff7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f37f4ff7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5f37f4ff7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f37f4ff7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5f37f4ff7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b9e9a23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13b9e9a23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f37f4ff76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5f37f4ff76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b9e9a238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13b9e9a238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f836ef5c3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13f836ef5c3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f836ef5c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13f836ef5c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f836ef5c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13f836ef5c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f37f4ff76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5f37f4ff76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f836ef5c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13f836ef5c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f836ef5c3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13f836ef5c3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3e42889f1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33e42889f1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f37f4ff7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5f37f4ff7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f37f4ff7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5f37f4ff7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de33c5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33de33c5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e42889f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33e42889f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f836ef5c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3f836ef5c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e42889f1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33e42889f1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f836ef5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3f836ef5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subTitle" idx="1"/>
          </p:nvPr>
        </p:nvSpPr>
        <p:spPr>
          <a:xfrm>
            <a:off x="490320" y="4863240"/>
            <a:ext cx="5683320" cy="1028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>
            <a:spLocks noGrp="1"/>
          </p:cNvSpPr>
          <p:nvPr>
            <p:ph type="subTitle" idx="1"/>
          </p:nvPr>
        </p:nvSpPr>
        <p:spPr>
          <a:xfrm>
            <a:off x="490320" y="4863240"/>
            <a:ext cx="5683200" cy="102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5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8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9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9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subTitle" idx="1"/>
          </p:nvPr>
        </p:nvSpPr>
        <p:spPr>
          <a:xfrm>
            <a:off x="490320" y="4863240"/>
            <a:ext cx="5683320" cy="1028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278240" y="2751120"/>
            <a:ext cx="58716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60" y="595800"/>
            <a:ext cx="8520120" cy="195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P_18oPD9lQ8Z1bdRe5SNIllqY-WIqaX6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asses.html#module-sklearn.preprocess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preprocessing.html#preprocessing-categorical-featur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1663818" y="2894244"/>
            <a:ext cx="2656496" cy="1211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14350"/>
            <a:r>
              <a:rPr lang="en-US" sz="2025" dirty="0">
                <a:latin typeface="Gill Sans MT" panose="020B0502020104020203" pitchFamily="34" charset="77"/>
              </a:rPr>
              <a:t>Dr. José Ramón Iglesias</a:t>
            </a:r>
          </a:p>
          <a:p>
            <a:pPr defTabSz="514350"/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Gill Sans MT" panose="020B0502020104020203" pitchFamily="34" charset="77"/>
              </a:rPr>
              <a:t>DSP-ASIC BUILDER GROUP</a:t>
            </a:r>
          </a:p>
          <a:p>
            <a:pPr defTabSz="514350"/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Gill Sans MT" panose="020B0502020104020203" pitchFamily="34" charset="77"/>
              </a:rPr>
              <a:t>Director Semillero TRIAC</a:t>
            </a:r>
          </a:p>
          <a:p>
            <a:pPr defTabSz="514350"/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Gill Sans MT" panose="020B0502020104020203" pitchFamily="34" charset="77"/>
              </a:rPr>
              <a:t>Ingenieria Electronica</a:t>
            </a:r>
          </a:p>
          <a:p>
            <a:pPr defTabSz="514350"/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Gill Sans MT" panose="020B0502020104020203" pitchFamily="34" charset="77"/>
              </a:rPr>
              <a:t>Universidad Popular del Cesar</a:t>
            </a:r>
          </a:p>
          <a:p>
            <a:pPr defTabSz="514350"/>
            <a:endParaRPr lang="en-US" sz="1050" dirty="0">
              <a:solidFill>
                <a:prstClr val="white">
                  <a:lumMod val="50000"/>
                </a:prstClr>
              </a:solidFill>
              <a:latin typeface="Gill Sans MT" panose="020B0502020104020203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1889184" y="1315456"/>
            <a:ext cx="5365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US" sz="2475" dirty="0" err="1">
                <a:latin typeface="Arial" panose="020B0604020202020204" pitchFamily="34" charset="0"/>
                <a:cs typeface="Arial" panose="020B0604020202020204" pitchFamily="34" charset="0"/>
              </a:rPr>
              <a:t>Ciencia</a:t>
            </a:r>
            <a:r>
              <a:rPr lang="en-US" sz="2475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75" dirty="0" err="1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sz="2475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475">
                <a:latin typeface="Arial" panose="020B0604020202020204" pitchFamily="34" charset="0"/>
                <a:cs typeface="Arial" panose="020B0604020202020204" pitchFamily="34" charset="0"/>
              </a:rPr>
              <a:t>BigData</a:t>
            </a:r>
            <a:endParaRPr lang="en-US" sz="247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514350"/>
            <a:endParaRPr lang="en-US" sz="1125" dirty="0">
              <a:latin typeface="Gill Sans MT" panose="020B0502020104020203" pitchFamily="34" charset="77"/>
            </a:endParaRPr>
          </a:p>
        </p:txBody>
      </p:sp>
      <p:pic>
        <p:nvPicPr>
          <p:cNvPr id="5" name="Google Shape;30;p1">
            <a:extLst>
              <a:ext uri="{FF2B5EF4-FFF2-40B4-BE49-F238E27FC236}">
                <a16:creationId xmlns:a16="http://schemas.microsoft.com/office/drawing/2014/main" id="{4339DFEC-8BF3-4650-90E0-2B12933466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46153" y="679742"/>
            <a:ext cx="1942857" cy="6357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F0B24A3F-60C1-46BB-9F38-67F6A9D0EA23}"/>
              </a:ext>
            </a:extLst>
          </p:cNvPr>
          <p:cNvSpPr txBox="1"/>
          <p:nvPr/>
        </p:nvSpPr>
        <p:spPr>
          <a:xfrm>
            <a:off x="1143001" y="22733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800" b="1" dirty="0" err="1">
                <a:latin typeface="Trebuchet MS"/>
                <a:cs typeface="Trebuchet MS"/>
              </a:rPr>
              <a:t>Clustering</a:t>
            </a:r>
            <a:endParaRPr lang="es-CL" sz="1800" b="1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2494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Euclídea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25" name="Google Shape;225;p49"/>
          <p:cNvSpPr txBox="1"/>
          <p:nvPr/>
        </p:nvSpPr>
        <p:spPr>
          <a:xfrm>
            <a:off x="762000" y="1326775"/>
            <a:ext cx="71001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=(x</a:t>
            </a:r>
            <a:r>
              <a:rPr lang="en-US" sz="1800" i="1" baseline="-25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,x</a:t>
            </a:r>
            <a:r>
              <a:rPr lang="en-US" sz="1800" i="1" baseline="-25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,...,x</a:t>
            </a:r>
            <a:r>
              <a:rPr lang="en-US" sz="1800" i="1" baseline="-25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sz="1800" i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=(y</a:t>
            </a:r>
            <a:r>
              <a:rPr lang="en-US" sz="1800" i="1" baseline="-25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,y</a:t>
            </a:r>
            <a:r>
              <a:rPr lang="en-US" sz="1800" i="1" baseline="-25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,...,y</a:t>
            </a:r>
            <a:r>
              <a:rPr lang="en-US" sz="1800" i="1" baseline="-25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sz="1800" i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i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Comic Sans MS"/>
                <a:ea typeface="Comic Sans MS"/>
                <a:cs typeface="Comic Sans MS"/>
                <a:sym typeface="Comic Sans MS"/>
              </a:rPr>
              <a:t>d(</a:t>
            </a:r>
            <a:r>
              <a:rPr lang="en-US" sz="1800" i="1" u="sng"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lang="en-US" sz="1800" i="1">
                <a:latin typeface="Comic Sans MS"/>
                <a:ea typeface="Comic Sans MS"/>
                <a:cs typeface="Comic Sans MS"/>
                <a:sym typeface="Comic Sans MS"/>
              </a:rPr>
              <a:t>,</a:t>
            </a:r>
            <a:r>
              <a:rPr lang="en-US" sz="1800" i="1" u="sng"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lang="en-US" sz="1800" i="1">
                <a:latin typeface="Comic Sans MS"/>
                <a:ea typeface="Comic Sans MS"/>
                <a:cs typeface="Comic Sans MS"/>
                <a:sym typeface="Comic Sans MS"/>
              </a:rPr>
              <a:t>)=[(</a:t>
            </a:r>
            <a:r>
              <a:rPr lang="en-US" sz="1800" i="1" u="sng"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lang="en-US" sz="1800" i="1">
                <a:latin typeface="Comic Sans MS"/>
                <a:ea typeface="Comic Sans MS"/>
                <a:cs typeface="Comic Sans MS"/>
                <a:sym typeface="Comic Sans MS"/>
              </a:rPr>
              <a:t>-</a:t>
            </a:r>
            <a:r>
              <a:rPr lang="en-US" sz="1800" i="1" u="sng"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lang="en-US" sz="1800" i="1">
                <a:latin typeface="Comic Sans MS"/>
                <a:ea typeface="Comic Sans MS"/>
                <a:cs typeface="Comic Sans MS"/>
                <a:sym typeface="Comic Sans MS"/>
              </a:rPr>
              <a:t>)’(</a:t>
            </a:r>
            <a:r>
              <a:rPr lang="en-US" sz="1800" i="1" u="sng"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lang="en-US" sz="1800" i="1">
                <a:latin typeface="Comic Sans MS"/>
                <a:ea typeface="Comic Sans MS"/>
                <a:cs typeface="Comic Sans MS"/>
                <a:sym typeface="Comic Sans MS"/>
              </a:rPr>
              <a:t>-</a:t>
            </a:r>
            <a:r>
              <a:rPr lang="en-US" sz="1800" i="1" u="sng"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lang="en-US" sz="1800" i="1"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]</a:t>
            </a:r>
            <a:r>
              <a:rPr lang="en-US" sz="1800" i="1" baseline="30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(½)</a:t>
            </a:r>
            <a:endParaRPr sz="1800" i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Comic Sans MS"/>
                <a:ea typeface="Comic Sans MS"/>
                <a:cs typeface="Comic Sans MS"/>
                <a:sym typeface="Comic Sans MS"/>
              </a:rPr>
              <a:t>		=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[(x</a:t>
            </a:r>
            <a:r>
              <a:rPr lang="en-US" sz="1800" i="1" baseline="-25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-y</a:t>
            </a:r>
            <a:r>
              <a:rPr lang="en-US" sz="1800" i="1" baseline="-25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r>
              <a:rPr lang="en-US" sz="1800" i="1" baseline="30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+ (x</a:t>
            </a:r>
            <a:r>
              <a:rPr lang="en-US" sz="1800" i="1" baseline="-25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-y</a:t>
            </a:r>
            <a:r>
              <a:rPr lang="en-US" sz="1800" i="1" baseline="-25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r>
              <a:rPr lang="en-US" sz="1800" i="1" baseline="30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+...+(x</a:t>
            </a:r>
            <a:r>
              <a:rPr lang="en-US" sz="1800" i="1" baseline="-25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-y</a:t>
            </a:r>
            <a:r>
              <a:rPr lang="en-US" sz="1800" i="1" baseline="-25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r>
              <a:rPr lang="en-US" sz="1800" i="1" baseline="30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]</a:t>
            </a:r>
            <a:r>
              <a:rPr lang="en-US" sz="1800" i="1" baseline="30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(½)</a:t>
            </a:r>
            <a:endParaRPr sz="1800" i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u="sng"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lang="en-US" sz="1800" i="1">
                <a:latin typeface="Comic Sans MS"/>
                <a:ea typeface="Comic Sans MS"/>
                <a:cs typeface="Comic Sans MS"/>
                <a:sym typeface="Comic Sans MS"/>
              </a:rPr>
              <a:t>=(2,2,1)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u="sng"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lang="en-US" sz="1800" i="1">
                <a:latin typeface="Comic Sans MS"/>
                <a:ea typeface="Comic Sans MS"/>
                <a:cs typeface="Comic Sans MS"/>
                <a:sym typeface="Comic Sans MS"/>
              </a:rPr>
              <a:t>=(1,2,1)</a:t>
            </a:r>
            <a:endParaRPr sz="1800" i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=(8,8,4)</a:t>
            </a:r>
            <a:endParaRPr sz="1800" i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d(</a:t>
            </a:r>
            <a:r>
              <a:rPr lang="en-US" sz="1800" i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</a:t>
            </a:r>
            <a:r>
              <a:rPr lang="en-US" sz="1800" i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)=1</a:t>
            </a:r>
            <a:r>
              <a:rPr lang="en-US" sz="1800" i="1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=[(2-1)</a:t>
            </a:r>
            <a:r>
              <a:rPr lang="en-US" sz="1800" i="1" baseline="300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1800" i="1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+ (2-2)</a:t>
            </a:r>
            <a:r>
              <a:rPr lang="en-US" sz="1800" i="1" baseline="300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1800" i="1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 +(1-1)</a:t>
            </a:r>
            <a:r>
              <a:rPr lang="en-US" sz="1800" i="1" baseline="300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1800" i="1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]</a:t>
            </a:r>
            <a:r>
              <a:rPr lang="en-US" sz="1800" i="1" baseline="300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(½)</a:t>
            </a:r>
            <a:endParaRPr sz="1800" i="1">
              <a:solidFill>
                <a:srgbClr val="99999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d(</a:t>
            </a:r>
            <a:r>
              <a:rPr lang="en-US" sz="1800" i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</a:t>
            </a:r>
            <a:r>
              <a:rPr lang="en-US" sz="1800" i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1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)=9</a:t>
            </a:r>
            <a:r>
              <a:rPr lang="en-US" sz="1800" i="1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=[(8-2)</a:t>
            </a:r>
            <a:r>
              <a:rPr lang="en-US" sz="1800" i="1" baseline="300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1800" i="1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+ (8-2)</a:t>
            </a:r>
            <a:r>
              <a:rPr lang="en-US" sz="1800" i="1" baseline="300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1800" i="1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 +(4-1)</a:t>
            </a:r>
            <a:r>
              <a:rPr lang="en-US" sz="1800" i="1" baseline="300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1800" i="1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]</a:t>
            </a:r>
            <a:r>
              <a:rPr lang="en-US" sz="1800" i="1" baseline="300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(½)</a:t>
            </a:r>
            <a:endParaRPr sz="1800" i="1">
              <a:solidFill>
                <a:srgbClr val="99999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0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datos continuos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0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50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50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50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75" y="1169750"/>
            <a:ext cx="6122125" cy="38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0"/>
          <p:cNvSpPr/>
          <p:nvPr/>
        </p:nvSpPr>
        <p:spPr>
          <a:xfrm>
            <a:off x="1225925" y="1090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1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datos continuos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51"/>
          <p:cNvPicPr preferRelativeResize="0"/>
          <p:nvPr/>
        </p:nvPicPr>
        <p:blipFill rotWithShape="1">
          <a:blip r:embed="rId3">
            <a:alphaModFix/>
          </a:blip>
          <a:srcRect t="8500"/>
          <a:stretch/>
        </p:blipFill>
        <p:spPr>
          <a:xfrm>
            <a:off x="1431550" y="1413800"/>
            <a:ext cx="6351023" cy="3496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1"/>
          <p:cNvSpPr/>
          <p:nvPr/>
        </p:nvSpPr>
        <p:spPr>
          <a:xfrm>
            <a:off x="7338250" y="4416400"/>
            <a:ext cx="713700" cy="53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datos continuos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1088985"/>
            <a:ext cx="6349220" cy="382134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2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52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datos continuos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3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53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9" name="Google Shape;2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325" y="1092250"/>
            <a:ext cx="6270546" cy="395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3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53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Distancias: datos 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discretos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4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54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54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725" y="1017350"/>
            <a:ext cx="5805762" cy="41081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4"/>
          <p:cNvSpPr/>
          <p:nvPr/>
        </p:nvSpPr>
        <p:spPr>
          <a:xfrm>
            <a:off x="6005250" y="2787175"/>
            <a:ext cx="1111800" cy="9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54"/>
          <p:cNvSpPr/>
          <p:nvPr/>
        </p:nvSpPr>
        <p:spPr>
          <a:xfrm>
            <a:off x="1552725" y="1017350"/>
            <a:ext cx="5274000" cy="28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Similaridades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5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55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55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55"/>
          <p:cNvSpPr/>
          <p:nvPr/>
        </p:nvSpPr>
        <p:spPr>
          <a:xfrm>
            <a:off x="6005250" y="2787175"/>
            <a:ext cx="1111800" cy="9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55"/>
          <p:cNvSpPr/>
          <p:nvPr/>
        </p:nvSpPr>
        <p:spPr>
          <a:xfrm>
            <a:off x="1552725" y="1017350"/>
            <a:ext cx="5394900" cy="5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3" name="Google Shape;2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525" y="1069700"/>
            <a:ext cx="5960552" cy="3818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5"/>
          <p:cNvSpPr/>
          <p:nvPr/>
        </p:nvSpPr>
        <p:spPr>
          <a:xfrm>
            <a:off x="1431525" y="982925"/>
            <a:ext cx="2962200" cy="33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55"/>
          <p:cNvSpPr/>
          <p:nvPr/>
        </p:nvSpPr>
        <p:spPr>
          <a:xfrm>
            <a:off x="6880450" y="3783575"/>
            <a:ext cx="740700" cy="134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Similaridad vs Distancia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56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56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56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56"/>
          <p:cNvSpPr/>
          <p:nvPr/>
        </p:nvSpPr>
        <p:spPr>
          <a:xfrm>
            <a:off x="6005250" y="2787175"/>
            <a:ext cx="1111800" cy="9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56"/>
          <p:cNvSpPr/>
          <p:nvPr/>
        </p:nvSpPr>
        <p:spPr>
          <a:xfrm>
            <a:off x="1552725" y="1017350"/>
            <a:ext cx="5394900" cy="5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6"/>
          <p:cNvSpPr/>
          <p:nvPr/>
        </p:nvSpPr>
        <p:spPr>
          <a:xfrm>
            <a:off x="1431525" y="982925"/>
            <a:ext cx="2962200" cy="33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56"/>
          <p:cNvSpPr/>
          <p:nvPr/>
        </p:nvSpPr>
        <p:spPr>
          <a:xfrm>
            <a:off x="6880450" y="3783575"/>
            <a:ext cx="740700" cy="134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56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¿Cuál es la diferencia?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Algoritmos de </a:t>
            </a:r>
            <a:r>
              <a:rPr lang="en-US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clustering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7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k-Medias</a:t>
            </a: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PAM/CLARA/CLARANS</a:t>
            </a:r>
            <a:b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Mezcla de gaussianas (GMM) , MeanShift</a:t>
            </a:r>
            <a:b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DBSCAN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Optics, DenClue</a:t>
            </a:r>
            <a:b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Clustering jerárquico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Ward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Diana/Agnes, BIRCH, CURE, Chameleon, ROCK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K-means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200" y="881075"/>
            <a:ext cx="7400126" cy="45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8"/>
          <p:cNvSpPr txBox="1"/>
          <p:nvPr/>
        </p:nvSpPr>
        <p:spPr>
          <a:xfrm>
            <a:off x="312000" y="664207"/>
            <a:ext cx="85200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22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Particiona usando distancia a k centroides (k-medias)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/>
          <p:nvPr/>
        </p:nvSpPr>
        <p:spPr>
          <a:xfrm>
            <a:off x="437250" y="2348400"/>
            <a:ext cx="8520000" cy="24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</a:t>
            </a:r>
            <a:endParaRPr sz="54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Conglomerados</a:t>
            </a:r>
            <a:endParaRPr sz="54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““</a:t>
            </a:r>
            <a:r>
              <a:rPr lang="en-US" sz="5400" strike="sng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Clasificación</a:t>
            </a:r>
            <a:r>
              <a:rPr lang="en-US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”” NO supervisada</a:t>
            </a:r>
            <a:endParaRPr sz="5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9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(GMM) 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9"/>
          <p:cNvSpPr txBox="1"/>
          <p:nvPr/>
        </p:nvSpPr>
        <p:spPr>
          <a:xfrm>
            <a:off x="240325" y="8547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190500" lvl="0" indent="-342900" algn="l" rtl="0">
              <a:spcBef>
                <a:spcPts val="2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Supongamos tener alguna información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190500" lvl="1" indent="-342900" algn="l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Datos numéricos (reales),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190500" lvl="1" indent="-342900" algn="l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producidos por una densidad mezcla de Gaussianas,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19050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8" name="Google Shape;31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350" y="2343125"/>
            <a:ext cx="5191124" cy="27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0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(GMM) 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60"/>
          <p:cNvSpPr txBox="1"/>
          <p:nvPr/>
        </p:nvSpPr>
        <p:spPr>
          <a:xfrm>
            <a:off x="240325" y="8547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19050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5" name="Google Shape;3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00" y="1926450"/>
            <a:ext cx="7337177" cy="31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Como funciona el GMM?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61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Comenzamos con una partición aleatoria de la cual se sacan los parámetros de inicio y desde allí se itera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190500" marR="1905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95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2" name="Google Shape;3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1632152"/>
            <a:ext cx="3979922" cy="34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Mean Shift Algorithm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62"/>
          <p:cNvSpPr txBox="1"/>
          <p:nvPr/>
        </p:nvSpPr>
        <p:spPr>
          <a:xfrm>
            <a:off x="311750" y="1457149"/>
            <a:ext cx="8520000" cy="27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190500" lvl="0" indent="-352425" algn="l" rtl="0"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950"/>
              <a:buFont typeface="Proxima Nova"/>
              <a:buChar char="❖"/>
            </a:pPr>
            <a:r>
              <a:rPr lang="en-US" sz="165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arámetro</a:t>
            </a:r>
            <a:r>
              <a:rPr lang="en-US" sz="1800" b="1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bandwidth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debe ser fijado a priori, le define un entorno de influencia o cercanía a cada dato y media móvil.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190500" lvl="1" indent="-342900" algn="l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el algoritmo se define inicializado con cada dato, considera el entorno de cercanía de este y calcula la media de los datos de ese entorno, el dato se </a:t>
            </a:r>
            <a:r>
              <a:rPr lang="en-US" sz="1800" u="sng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cambia por esa media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y se repite el algoritmo de forma iterativa hasta converger.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190500" lvl="0" indent="-352425" algn="l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95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El parámetro  también se utiliza para definir un kernel de densidad</a:t>
            </a:r>
            <a:endParaRPr sz="1800">
              <a:solidFill>
                <a:srgbClr val="80808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190500" lvl="1" indent="-342900" algn="l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Intuitivamente se suman esas densidades y se encuentran los centros o regiones más densos y la cantidad de estas. </a:t>
            </a:r>
            <a:endParaRPr sz="1800">
              <a:solidFill>
                <a:srgbClr val="80808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1905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Mean Shift Algorithm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50" y="1017350"/>
            <a:ext cx="5613058" cy="396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Mean Shift Algorithm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50" y="1076875"/>
            <a:ext cx="5663670" cy="399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Mean Shift Algorithm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5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190500" lvl="0" indent="-352425" algn="l" rtl="0"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950"/>
              <a:buFont typeface="Proxima Nova"/>
              <a:buChar char="❖"/>
            </a:pPr>
            <a:r>
              <a:rPr lang="en-US" sz="165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arámetro bandwidth fijado a priori.</a:t>
            </a:r>
            <a:endParaRPr sz="1800">
              <a:solidFill>
                <a:srgbClr val="808080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190500" lvl="1" indent="-342900" algn="l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190500" lvl="0" indent="-342900" algn="l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Puede ser estimado utilizando la teoría no paramétrica, dependiendo de que kernel se use.</a:t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190500" lvl="1" indent="-342900" algn="l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190500" lvl="0" indent="-342900" algn="l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Note_fig4.ipynb tiene un ejemplo de Mean Shift automático </a:t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190500" lvl="1" indent="-342900" algn="l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190500" lvl="0" indent="-342900" algn="l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(No tiene sentido usar medidas de bondad de ajuste BIC o AIC pues no se está fijando un modelo paramétrico)</a:t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Notebook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6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1905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50" u="sng">
                <a:solidFill>
                  <a:schemeClr val="hlink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ntb_clustering_2_fifa2019_Colab.ipynb</a:t>
            </a:r>
            <a:endParaRPr sz="1800">
              <a:solidFill>
                <a:srgbClr val="808080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1905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7"/>
          <p:cNvSpPr txBox="1"/>
          <p:nvPr/>
        </p:nvSpPr>
        <p:spPr>
          <a:xfrm>
            <a:off x="378350" y="1143175"/>
            <a:ext cx="8453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Hay </a:t>
            </a:r>
            <a:r>
              <a:rPr lang="en-US" sz="1800" u="sng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dos parámetros</a:t>
            </a: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en este algoritmo: </a:t>
            </a:r>
            <a:r>
              <a:rPr lang="en-US" sz="1800" b="1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min_samples</a:t>
            </a: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lang="en-US" sz="1800" b="1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eps</a:t>
            </a: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donde min_samples son los datos mínimos requeridos en un entorno de radio eps, los cuales definen la noción de zona densa.</a:t>
            </a:r>
            <a:endParaRPr sz="1800">
              <a:solidFill>
                <a:srgbClr val="80808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Un cluster es un conjunto de puntos de núcleo cercanos unos con otros, junto a un conjunto de puntos no núcleo que están cercanos a algún punto de núcleo.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8"/>
          <p:cNvSpPr txBox="1"/>
          <p:nvPr/>
        </p:nvSpPr>
        <p:spPr>
          <a:xfrm>
            <a:off x="378350" y="1143175"/>
            <a:ext cx="8453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El algoritmo </a:t>
            </a:r>
            <a:r>
              <a:rPr lang="en-US" sz="1800" u="sng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empieza con una muestra aleatoria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y encuentra todos los puntos en el entorno de radio eps.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 el número de puntos es mayor a min_number se etiqueta ese punto como un punto de núcleo, si no es un punto outlier.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2"/>
          <p:cNvSpPr txBox="1"/>
          <p:nvPr/>
        </p:nvSpPr>
        <p:spPr>
          <a:xfrm>
            <a:off x="311750" y="1533350"/>
            <a:ext cx="8832300" cy="2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Intuición</a:t>
            </a:r>
            <a:r>
              <a:rPr lang="en-US" sz="18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 general de clustering </a:t>
            </a:r>
            <a:endParaRPr sz="18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roxima Nova"/>
              <a:buAutoNum type="arabicPeriod"/>
            </a:pPr>
            <a:r>
              <a:rPr lang="en-US" sz="18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Conocimiento de los </a:t>
            </a:r>
            <a:r>
              <a:rPr lang="en-US" sz="1800" u="sng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Datos</a:t>
            </a:r>
            <a:r>
              <a:rPr lang="en-US" sz="18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 e Información Relevante al problema</a:t>
            </a:r>
            <a:endParaRPr sz="18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roxima Nova"/>
              <a:buAutoNum type="arabicPeriod"/>
            </a:pPr>
            <a:r>
              <a:rPr lang="en-US" sz="18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Importancia del </a:t>
            </a:r>
            <a:r>
              <a:rPr lang="en-US" sz="1800" u="sng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conocimiento de dominio</a:t>
            </a:r>
            <a:endParaRPr sz="1800" u="sng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Similaridad y/o Distancia</a:t>
            </a:r>
            <a:r>
              <a:rPr lang="en-U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entre datos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Algoritmos</a:t>
            </a:r>
            <a:r>
              <a:rPr lang="en-U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de agrupamiento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Evaluación</a:t>
            </a:r>
            <a:r>
              <a:rPr lang="en-U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de resultados: Visualización, Medidas y relevancia: utilidad o impacto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2"/>
          <p:cNvSpPr txBox="1"/>
          <p:nvPr/>
        </p:nvSpPr>
        <p:spPr>
          <a:xfrm>
            <a:off x="490320" y="297840"/>
            <a:ext cx="4827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Mapa de Ruta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325" y="750100"/>
            <a:ext cx="6994200" cy="43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0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0"/>
          <p:cNvSpPr txBox="1"/>
          <p:nvPr/>
        </p:nvSpPr>
        <p:spPr>
          <a:xfrm>
            <a:off x="378350" y="1143175"/>
            <a:ext cx="8453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Todos los puntos del entorno se etiquetan como puntos no núcleo de cluster. Se realiza el mismo procedimiento para cada uno de ellos, cambiando a punto con su etiqueta y agregando nuevos puntos, o marcando outliers.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 no hay más puntos en un entorno eps de cada punto del cluster, se salta a otro punto aleatoriamente y se continúa hasta que todo punto es bien un punto de cluster o un outlier.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1"/>
          <p:cNvSpPr txBox="1"/>
          <p:nvPr/>
        </p:nvSpPr>
        <p:spPr>
          <a:xfrm>
            <a:off x="311760" y="44835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note_fig8.ipynb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075" y="-66500"/>
            <a:ext cx="5097926" cy="525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71"/>
          <p:cNvSpPr txBox="1"/>
          <p:nvPr/>
        </p:nvSpPr>
        <p:spPr>
          <a:xfrm>
            <a:off x="494025" y="377250"/>
            <a:ext cx="27216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08080"/>
                </a:solidFill>
              </a:rPr>
              <a:t>Comparamos el desempeño de los algoritmos en </a:t>
            </a:r>
            <a:endParaRPr>
              <a:solidFill>
                <a:srgbClr val="8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08080"/>
                </a:solidFill>
              </a:rPr>
              <a:t>6 datasets simulados</a:t>
            </a:r>
            <a:endParaRPr>
              <a:solidFill>
                <a:srgbClr val="80808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jerárquico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72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 no queremos especificar k… 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Algoritmos jerárquicos que generan una 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taxonomía jerárquica de clusters (dendrograma)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Interpretación más rica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Más difícil de interpretar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El corte del árbol tiene que ser ortogonal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72"/>
          <p:cNvSpPr/>
          <p:nvPr/>
        </p:nvSpPr>
        <p:spPr>
          <a:xfrm>
            <a:off x="4695120" y="1801800"/>
            <a:ext cx="3051000" cy="3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72"/>
          <p:cNvSpPr/>
          <p:nvPr/>
        </p:nvSpPr>
        <p:spPr>
          <a:xfrm>
            <a:off x="4867920" y="4507920"/>
            <a:ext cx="378" cy="270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02" name="Google Shape;402;p72"/>
          <p:cNvSpPr/>
          <p:nvPr/>
        </p:nvSpPr>
        <p:spPr>
          <a:xfrm>
            <a:off x="5213160" y="4507920"/>
            <a:ext cx="378" cy="270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03" name="Google Shape;403;p72"/>
          <p:cNvSpPr/>
          <p:nvPr/>
        </p:nvSpPr>
        <p:spPr>
          <a:xfrm>
            <a:off x="5558760" y="3912480"/>
            <a:ext cx="378" cy="865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04" name="Google Shape;404;p72"/>
          <p:cNvSpPr/>
          <p:nvPr/>
        </p:nvSpPr>
        <p:spPr>
          <a:xfrm>
            <a:off x="5904000" y="4345560"/>
            <a:ext cx="378" cy="4327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05" name="Google Shape;405;p72"/>
          <p:cNvSpPr/>
          <p:nvPr/>
        </p:nvSpPr>
        <p:spPr>
          <a:xfrm>
            <a:off x="6249600" y="4345560"/>
            <a:ext cx="378" cy="4327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06" name="Google Shape;406;p72"/>
          <p:cNvSpPr/>
          <p:nvPr/>
        </p:nvSpPr>
        <p:spPr>
          <a:xfrm>
            <a:off x="6594840" y="3696120"/>
            <a:ext cx="378" cy="1082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07" name="Google Shape;407;p72"/>
          <p:cNvSpPr/>
          <p:nvPr/>
        </p:nvSpPr>
        <p:spPr>
          <a:xfrm>
            <a:off x="6940440" y="3317040"/>
            <a:ext cx="378" cy="1461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08" name="Google Shape;408;p72"/>
          <p:cNvSpPr/>
          <p:nvPr/>
        </p:nvSpPr>
        <p:spPr>
          <a:xfrm>
            <a:off x="7285680" y="4129200"/>
            <a:ext cx="378" cy="649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09" name="Google Shape;409;p72"/>
          <p:cNvSpPr/>
          <p:nvPr/>
        </p:nvSpPr>
        <p:spPr>
          <a:xfrm>
            <a:off x="7631280" y="4129200"/>
            <a:ext cx="378" cy="649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10" name="Google Shape;410;p72"/>
          <p:cNvSpPr/>
          <p:nvPr/>
        </p:nvSpPr>
        <p:spPr>
          <a:xfrm>
            <a:off x="4867920" y="4507920"/>
            <a:ext cx="345222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11" name="Google Shape;411;p72"/>
          <p:cNvSpPr/>
          <p:nvPr/>
        </p:nvSpPr>
        <p:spPr>
          <a:xfrm>
            <a:off x="5904000" y="4345560"/>
            <a:ext cx="345222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12" name="Google Shape;412;p72"/>
          <p:cNvSpPr/>
          <p:nvPr/>
        </p:nvSpPr>
        <p:spPr>
          <a:xfrm>
            <a:off x="7285680" y="4129200"/>
            <a:ext cx="345222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13" name="Google Shape;413;p72"/>
          <p:cNvSpPr/>
          <p:nvPr/>
        </p:nvSpPr>
        <p:spPr>
          <a:xfrm>
            <a:off x="5040720" y="3912480"/>
            <a:ext cx="378" cy="595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14" name="Google Shape;414;p72"/>
          <p:cNvSpPr/>
          <p:nvPr/>
        </p:nvSpPr>
        <p:spPr>
          <a:xfrm>
            <a:off x="5040720" y="3912480"/>
            <a:ext cx="518022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15" name="Google Shape;415;p72"/>
          <p:cNvSpPr/>
          <p:nvPr/>
        </p:nvSpPr>
        <p:spPr>
          <a:xfrm>
            <a:off x="6076800" y="3696120"/>
            <a:ext cx="378" cy="649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16" name="Google Shape;416;p72"/>
          <p:cNvSpPr/>
          <p:nvPr/>
        </p:nvSpPr>
        <p:spPr>
          <a:xfrm>
            <a:off x="6076800" y="3696120"/>
            <a:ext cx="518022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17" name="Google Shape;417;p72"/>
          <p:cNvSpPr/>
          <p:nvPr/>
        </p:nvSpPr>
        <p:spPr>
          <a:xfrm>
            <a:off x="6307200" y="3317040"/>
            <a:ext cx="378" cy="3787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18" name="Google Shape;418;p72"/>
          <p:cNvSpPr/>
          <p:nvPr/>
        </p:nvSpPr>
        <p:spPr>
          <a:xfrm>
            <a:off x="6307200" y="3317040"/>
            <a:ext cx="632502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19" name="Google Shape;419;p72"/>
          <p:cNvSpPr/>
          <p:nvPr/>
        </p:nvSpPr>
        <p:spPr>
          <a:xfrm>
            <a:off x="7458480" y="2938320"/>
            <a:ext cx="378" cy="11905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20" name="Google Shape;420;p72"/>
          <p:cNvSpPr/>
          <p:nvPr/>
        </p:nvSpPr>
        <p:spPr>
          <a:xfrm>
            <a:off x="6594840" y="2938320"/>
            <a:ext cx="378" cy="3787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21" name="Google Shape;421;p72"/>
          <p:cNvSpPr/>
          <p:nvPr/>
        </p:nvSpPr>
        <p:spPr>
          <a:xfrm>
            <a:off x="6594840" y="2938320"/>
            <a:ext cx="862920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22" name="Google Shape;422;p72"/>
          <p:cNvSpPr/>
          <p:nvPr/>
        </p:nvSpPr>
        <p:spPr>
          <a:xfrm>
            <a:off x="6998040" y="2505240"/>
            <a:ext cx="378" cy="4327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23" name="Google Shape;423;p72"/>
          <p:cNvSpPr/>
          <p:nvPr/>
        </p:nvSpPr>
        <p:spPr>
          <a:xfrm>
            <a:off x="5270760" y="2505240"/>
            <a:ext cx="378" cy="1406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24" name="Google Shape;424;p72"/>
          <p:cNvSpPr/>
          <p:nvPr/>
        </p:nvSpPr>
        <p:spPr>
          <a:xfrm>
            <a:off x="5270760" y="2505240"/>
            <a:ext cx="1726920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25" name="Google Shape;425;p72"/>
          <p:cNvSpPr/>
          <p:nvPr/>
        </p:nvSpPr>
        <p:spPr>
          <a:xfrm>
            <a:off x="6134400" y="2234520"/>
            <a:ext cx="378" cy="270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426" name="Google Shape;426;p72"/>
          <p:cNvSpPr/>
          <p:nvPr/>
        </p:nvSpPr>
        <p:spPr>
          <a:xfrm>
            <a:off x="481032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72"/>
          <p:cNvSpPr/>
          <p:nvPr/>
        </p:nvSpPr>
        <p:spPr>
          <a:xfrm>
            <a:off x="515556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72"/>
          <p:cNvSpPr/>
          <p:nvPr/>
        </p:nvSpPr>
        <p:spPr>
          <a:xfrm>
            <a:off x="550116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72"/>
          <p:cNvSpPr/>
          <p:nvPr/>
        </p:nvSpPr>
        <p:spPr>
          <a:xfrm>
            <a:off x="584640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72"/>
          <p:cNvSpPr/>
          <p:nvPr/>
        </p:nvSpPr>
        <p:spPr>
          <a:xfrm>
            <a:off x="619200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72"/>
          <p:cNvSpPr/>
          <p:nvPr/>
        </p:nvSpPr>
        <p:spPr>
          <a:xfrm>
            <a:off x="653724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72"/>
          <p:cNvSpPr/>
          <p:nvPr/>
        </p:nvSpPr>
        <p:spPr>
          <a:xfrm>
            <a:off x="688284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72"/>
          <p:cNvSpPr/>
          <p:nvPr/>
        </p:nvSpPr>
        <p:spPr>
          <a:xfrm>
            <a:off x="722808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72"/>
          <p:cNvSpPr/>
          <p:nvPr/>
        </p:nvSpPr>
        <p:spPr>
          <a:xfrm>
            <a:off x="757368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00" y="188126"/>
            <a:ext cx="7851674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3"/>
          <p:cNvSpPr txBox="1"/>
          <p:nvPr/>
        </p:nvSpPr>
        <p:spPr>
          <a:xfrm rot="-5400000">
            <a:off x="-842050" y="2462125"/>
            <a:ext cx="2442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en-US" sz="1500" b="1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Note_fig1.ipynb</a:t>
            </a:r>
            <a:endParaRPr sz="11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/>
          <p:nvPr/>
        </p:nvSpPr>
        <p:spPr>
          <a:xfrm>
            <a:off x="159350" y="444950"/>
            <a:ext cx="8832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</a:t>
            </a:r>
            <a:r>
              <a:rPr lang="en-US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lustering o agrupamiento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3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Agrupar objetos semejantes, parecidos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i="0" u="sng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Entrada</a:t>
            </a:r>
            <a:r>
              <a:rPr lang="en-US" sz="180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en-US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n objetos o individuo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en-US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en un espacio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en-US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-dimensional:</a:t>
            </a:r>
            <a:br>
              <a:rPr lang="en-US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 en R</a:t>
            </a:r>
            <a:r>
              <a:rPr lang="en-US" sz="1800" baseline="30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nxm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cada fila representa un objeto  (vector con m valores)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i="0" u="sng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Salida</a:t>
            </a:r>
            <a:r>
              <a:rPr lang="en-US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una </a:t>
            </a:r>
            <a:r>
              <a:rPr lang="en-US" sz="1800" b="1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solución </a:t>
            </a:r>
            <a:r>
              <a:rPr lang="en-US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conglomerados</a:t>
            </a:r>
            <a:r>
              <a:rPr lang="en-US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 sz="1800" b="1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clusters</a:t>
            </a:r>
            <a:r>
              <a:rPr lang="en-US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) de objetos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semejantes</a:t>
            </a:r>
            <a:b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-US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semejantes → cercanos en el espacio o similares)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minimiza la distancia entre los objetos de un mismo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conglomerado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maximiza la distancia entre los objetos de distintos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conglomerados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Cómo funciona clustering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90" name="Google Shape;190;p44"/>
          <p:cNvSpPr txBox="1"/>
          <p:nvPr/>
        </p:nvSpPr>
        <p:spPr>
          <a:xfrm>
            <a:off x="2095500" y="1140450"/>
            <a:ext cx="7048500" cy="17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650"/>
              <a:buChar char="●"/>
            </a:pPr>
            <a:r>
              <a:rPr lang="en-US" sz="1650">
                <a:solidFill>
                  <a:srgbClr val="808080"/>
                </a:solidFill>
                <a:highlight>
                  <a:srgbClr val="FFFFFF"/>
                </a:highlight>
              </a:rPr>
              <a:t>Objetos de un mismo grupo son similares</a:t>
            </a:r>
            <a:endParaRPr sz="165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50"/>
              <a:buChar char="●"/>
            </a:pPr>
            <a:r>
              <a:rPr lang="en-US" sz="1650">
                <a:solidFill>
                  <a:srgbClr val="808080"/>
                </a:solidFill>
                <a:highlight>
                  <a:srgbClr val="FFFFFF"/>
                </a:highlight>
              </a:rPr>
              <a:t>Objetos de distintos clusters son distantes o distintos</a:t>
            </a:r>
            <a:endParaRPr sz="165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1" name="Google Shape;1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50" y="1083850"/>
            <a:ext cx="6379575" cy="39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Mis Datos…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45"/>
          <p:cNvPicPr preferRelativeResize="0"/>
          <p:nvPr/>
        </p:nvPicPr>
        <p:blipFill rotWithShape="1">
          <a:blip r:embed="rId3">
            <a:alphaModFix/>
          </a:blip>
          <a:srcRect b="54983"/>
          <a:stretch/>
        </p:blipFill>
        <p:spPr>
          <a:xfrm>
            <a:off x="3171825" y="1211950"/>
            <a:ext cx="5638624" cy="14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5"/>
          <p:cNvSpPr/>
          <p:nvPr/>
        </p:nvSpPr>
        <p:spPr>
          <a:xfrm>
            <a:off x="6388900" y="3117075"/>
            <a:ext cx="2035800" cy="185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" name="Google Shape;199;p45"/>
          <p:cNvPicPr preferRelativeResize="0"/>
          <p:nvPr/>
        </p:nvPicPr>
        <p:blipFill rotWithShape="1">
          <a:blip r:embed="rId4">
            <a:alphaModFix/>
          </a:blip>
          <a:srcRect t="2620" r="48843" b="-2619"/>
          <a:stretch/>
        </p:blipFill>
        <p:spPr>
          <a:xfrm>
            <a:off x="162275" y="1658125"/>
            <a:ext cx="2752852" cy="29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2686525" y="3227500"/>
            <a:ext cx="63942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es el espacio? ¿Cómo represento mis problemas?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se calcula la distancia (semejanza) en este espacio?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/>
          <p:nvPr/>
        </p:nvSpPr>
        <p:spPr>
          <a:xfrm>
            <a:off x="130450" y="444950"/>
            <a:ext cx="9144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Pre-procesamiento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6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atributos continuos: 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evitar que unas variables dominen sobre otras los valores de los atributos se escalan o estandarizan a priori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600" b="1">
                <a:solidFill>
                  <a:srgbClr val="2878A2"/>
                </a:solidFill>
                <a:highlight>
                  <a:srgbClr val="BED4EB"/>
                </a:highlight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sklearn.preprocessing</a:t>
            </a:r>
            <a:r>
              <a:rPr lang="en-US" sz="1700">
                <a:solidFill>
                  <a:srgbClr val="212529"/>
                </a:solidFill>
                <a:highlight>
                  <a:srgbClr val="BED4EB"/>
                </a:highlight>
                <a:latin typeface="Roboto"/>
                <a:ea typeface="Roboto"/>
                <a:cs typeface="Roboto"/>
                <a:sym typeface="Roboto"/>
              </a:rPr>
              <a:t>: Preprocessing and Normalization</a:t>
            </a:r>
            <a:endParaRPr sz="1700">
              <a:solidFill>
                <a:srgbClr val="212529"/>
              </a:solidFill>
              <a:highlight>
                <a:srgbClr val="BED4EB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■"/>
            </a:pPr>
            <a:r>
              <a:rPr lang="en-US" sz="18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StandarScaler</a:t>
            </a:r>
            <a:r>
              <a:rPr lang="en-US" sz="1800"/>
              <a:t> (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z-score), c/variable o columna de media 0 y varianza 1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■"/>
            </a:pPr>
            <a:r>
              <a:rPr lang="en-US" sz="18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MinMaxScaler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por variable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 algunas aplicaciones conviene normalizar por fila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■"/>
            </a:pPr>
            <a:r>
              <a:rPr lang="en-US" sz="18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normalize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(por defecto por  fila, c/vector de norma 1, unitario)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Notar que estamos haciendo una transformación de los datos-&gt; Embedding ! Eh??!!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7"/>
          <p:cNvSpPr txBox="1"/>
          <p:nvPr/>
        </p:nvSpPr>
        <p:spPr>
          <a:xfrm>
            <a:off x="130450" y="444950"/>
            <a:ext cx="9144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Pre-procesamiento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7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Atributos categoricos</a:t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encoding mediante transformaciones</a:t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https://scikit-learn.org/stable/modules/preprocessing.html#preprocessing-categorical-features</a:t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Transformación de los datos-&gt; Embedding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Distancias: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datos numéricos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8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Euclídea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Distancia de Manhattan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Distancia de mahalanobis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“distancia” del Coseno → primero normalizado por longitud de cada vector/fila,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Similitud del coseno: considera el producto punto entre vectores, es alta cuando están alineados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1005</Words>
  <Application>Microsoft Office PowerPoint</Application>
  <PresentationFormat>Presentación en pantalla (16:9)</PresentationFormat>
  <Paragraphs>132</Paragraphs>
  <Slides>34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34</vt:i4>
      </vt:variant>
    </vt:vector>
  </HeadingPairs>
  <TitlesOfParts>
    <vt:vector size="47" baseType="lpstr">
      <vt:lpstr>Arial</vt:lpstr>
      <vt:lpstr>Proxima Nova</vt:lpstr>
      <vt:lpstr>Gill Sans MT</vt:lpstr>
      <vt:lpstr>Alfa Slab One</vt:lpstr>
      <vt:lpstr>Comic Sans MS</vt:lpstr>
      <vt:lpstr>Noto Sans Symbols</vt:lpstr>
      <vt:lpstr>Times New Roman</vt:lpstr>
      <vt:lpstr>Courier New</vt:lpstr>
      <vt:lpstr>Trebuchet MS</vt:lpstr>
      <vt:lpstr>Roboto</vt:lpstr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José Ramon Iglesias Gamarra</cp:lastModifiedBy>
  <cp:revision>2</cp:revision>
  <dcterms:modified xsi:type="dcterms:W3CDTF">2025-04-24T23:01:29Z</dcterms:modified>
</cp:coreProperties>
</file>